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0" r:id="rId4"/>
    <p:sldMasterId id="2147483938" r:id="rId5"/>
    <p:sldMasterId id="2147483859" r:id="rId6"/>
    <p:sldMasterId id="2147483953" r:id="rId7"/>
    <p:sldMasterId id="2147483907" r:id="rId8"/>
  </p:sldMasterIdLst>
  <p:notesMasterIdLst>
    <p:notesMasterId r:id="rId19"/>
  </p:notesMasterIdLst>
  <p:handoutMasterIdLst>
    <p:handoutMasterId r:id="rId20"/>
  </p:handoutMasterIdLst>
  <p:sldIdLst>
    <p:sldId id="284" r:id="rId9"/>
    <p:sldId id="285" r:id="rId10"/>
    <p:sldId id="288" r:id="rId11"/>
    <p:sldId id="287" r:id="rId12"/>
    <p:sldId id="286" r:id="rId13"/>
    <p:sldId id="292" r:id="rId14"/>
    <p:sldId id="294" r:id="rId15"/>
    <p:sldId id="289" r:id="rId16"/>
    <p:sldId id="290" r:id="rId17"/>
    <p:sldId id="291" r:id="rId1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6C20EA-F07C-4AFF-851E-E1E0CA289EF4}">
          <p14:sldIdLst>
            <p14:sldId id="284"/>
            <p14:sldId id="285"/>
            <p14:sldId id="288"/>
            <p14:sldId id="287"/>
            <p14:sldId id="286"/>
            <p14:sldId id="292"/>
            <p14:sldId id="294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993" userDrawn="1">
          <p15:clr>
            <a:srgbClr val="A4A3A4"/>
          </p15:clr>
        </p15:guide>
        <p15:guide id="3" orient="horz" pos="3857" userDrawn="1">
          <p15:clr>
            <a:srgbClr val="A4A3A4"/>
          </p15:clr>
        </p15:guide>
        <p15:guide id="4" orient="horz" pos="4143" userDrawn="1">
          <p15:clr>
            <a:srgbClr val="A4A3A4"/>
          </p15:clr>
        </p15:guide>
        <p15:guide id="5" orient="horz" pos="585" userDrawn="1">
          <p15:clr>
            <a:srgbClr val="A4A3A4"/>
          </p15:clr>
        </p15:guide>
        <p15:guide id="6" orient="horz" pos="759" userDrawn="1">
          <p15:clr>
            <a:srgbClr val="A4A3A4"/>
          </p15:clr>
        </p15:guide>
        <p15:guide id="7" orient="horz" pos="3687" userDrawn="1">
          <p15:clr>
            <a:srgbClr val="A4A3A4"/>
          </p15:clr>
        </p15:guide>
        <p15:guide id="8" orient="horz" pos="3927" userDrawn="1">
          <p15:clr>
            <a:srgbClr val="A4A3A4"/>
          </p15:clr>
        </p15:guide>
        <p15:guide id="9" pos="3725" userDrawn="1">
          <p15:clr>
            <a:srgbClr val="A4A3A4"/>
          </p15:clr>
        </p15:guide>
        <p15:guide id="10" pos="241" userDrawn="1">
          <p15:clr>
            <a:srgbClr val="A4A3A4"/>
          </p15:clr>
        </p15:guide>
        <p15:guide id="11" pos="7235" userDrawn="1">
          <p15:clr>
            <a:srgbClr val="A4A3A4"/>
          </p15:clr>
        </p15:guide>
        <p15:guide id="12" pos="3884" userDrawn="1">
          <p15:clr>
            <a:srgbClr val="A4A3A4"/>
          </p15:clr>
        </p15:guide>
        <p15:guide id="13" pos="6017" userDrawn="1">
          <p15:clr>
            <a:srgbClr val="A4A3A4"/>
          </p15:clr>
        </p15:guide>
        <p15:guide id="14" pos="4029" userDrawn="1">
          <p15:clr>
            <a:srgbClr val="A4A3A4"/>
          </p15:clr>
        </p15:guide>
        <p15:guide id="15" pos="34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9E4"/>
    <a:srgbClr val="03DCED"/>
    <a:srgbClr val="5000BB"/>
    <a:srgbClr val="FF9200"/>
    <a:srgbClr val="EA00BD"/>
    <a:srgbClr val="FFD900"/>
    <a:srgbClr val="39FF14"/>
    <a:srgbClr val="00CA00"/>
    <a:srgbClr val="00B050"/>
    <a:srgbClr val="D0C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3" autoAdjust="0"/>
    <p:restoredTop sz="95485" autoAdjust="0"/>
  </p:normalViewPr>
  <p:slideViewPr>
    <p:cSldViewPr snapToGrid="0">
      <p:cViewPr varScale="1">
        <p:scale>
          <a:sx n="119" d="100"/>
          <a:sy n="119" d="100"/>
        </p:scale>
        <p:origin x="341" y="67"/>
      </p:cViewPr>
      <p:guideLst>
        <p:guide orient="horz" pos="2160"/>
        <p:guide orient="horz" pos="993"/>
        <p:guide orient="horz" pos="3857"/>
        <p:guide orient="horz" pos="4143"/>
        <p:guide orient="horz" pos="585"/>
        <p:guide orient="horz" pos="759"/>
        <p:guide orient="horz" pos="3687"/>
        <p:guide orient="horz" pos="3927"/>
        <p:guide pos="3725"/>
        <p:guide pos="241"/>
        <p:guide pos="7235"/>
        <p:guide pos="3884"/>
        <p:guide pos="6017"/>
        <p:guide pos="4029"/>
        <p:guide pos="3447"/>
      </p:guideLst>
    </p:cSldViewPr>
  </p:slid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4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061C-AFE2-4BA1-94FF-5DD88432CF12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1E150-FA2E-4C5C-B732-6F19F645C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08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6D641-1654-B443-BF1B-4925E8022FAF}" type="datetimeFigureOut">
              <a:rPr lang="fr-FR" smtClean="0"/>
              <a:t>28/02/2025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775DA-977D-D445-803E-E2BBEB842F1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678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08001" y="1857893"/>
            <a:ext cx="7416800" cy="1827783"/>
          </a:xfrm>
          <a:prstGeom prst="rect">
            <a:avLst/>
          </a:prstGeom>
        </p:spPr>
        <p:txBody>
          <a:bodyPr bIns="144000" anchor="b" anchorCtr="0">
            <a:noAutofit/>
          </a:bodyPr>
          <a:lstStyle>
            <a:lvl1pPr algn="l">
              <a:lnSpc>
                <a:spcPct val="100000"/>
              </a:lnSpc>
              <a:defRPr sz="4800" cap="all" spc="-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08001" y="3685677"/>
            <a:ext cx="7365801" cy="12416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ts val="3867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30F76-FFF2-6CC7-3FCA-3192DAF9919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8000" y="4987925"/>
            <a:ext cx="7366000" cy="307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30192" indent="0">
              <a:buNone/>
              <a:defRPr/>
            </a:lvl2pPr>
            <a:lvl3pPr marL="584186" indent="0">
              <a:buNone/>
              <a:defRPr/>
            </a:lvl3pPr>
            <a:lvl4pPr marL="829713" indent="0">
              <a:buNone/>
              <a:defRPr/>
            </a:lvl4pPr>
            <a:lvl5pPr marL="1047725" indent="0">
              <a:buNone/>
              <a:defRPr/>
            </a:lvl5pPr>
          </a:lstStyle>
          <a:p>
            <a:pPr lvl="0"/>
            <a:r>
              <a:rPr lang="en-GB" dirty="0"/>
              <a:t>Author Date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3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cessing (Blank Layout + no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93" y="134113"/>
            <a:ext cx="11700000" cy="457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07CD7D-C815-80EC-21C6-C4A4F684A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4E66455-B5B5-20A0-B582-49B9AFF75236}"/>
              </a:ext>
            </a:extLst>
          </p:cNvPr>
          <p:cNvSpPr txBox="1">
            <a:spLocks/>
          </p:cNvSpPr>
          <p:nvPr userDrawn="1"/>
        </p:nvSpPr>
        <p:spPr>
          <a:xfrm>
            <a:off x="11636733" y="190706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3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01800"/>
            <a:ext cx="12192000" cy="5156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0" y="2"/>
            <a:ext cx="12192000" cy="5257799"/>
          </a:xfrm>
          <a:prstGeom prst="rect">
            <a:avLst/>
          </a:pr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53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8000" y="6271879"/>
            <a:ext cx="2438400" cy="85953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33" dirty="0">
                <a:latin typeface="Flama Book" panose="02000000000000000000" pitchFamily="50" charset="0"/>
              </a:rPr>
              <a:t>Viridiengroup.com</a:t>
            </a:r>
            <a:endParaRPr lang="en-GB" sz="1333" dirty="0">
              <a:latin typeface="Flama Book" panose="02000000000000000000" pitchFamily="50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8001" y="5371805"/>
            <a:ext cx="7365801" cy="93878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ts val="3867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82400" y="4648200"/>
            <a:ext cx="4363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9B51A1E-902D-48AF-9020-955120F399B6}" type="slidenum">
              <a:rPr lang="en-US" sz="1600" i="0" smtClean="0">
                <a:solidFill>
                  <a:schemeClr val="bg1"/>
                </a:solidFill>
              </a:rPr>
              <a:pPr/>
              <a:t>‹#›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413000"/>
            <a:ext cx="7315200" cy="264160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cap="all" spc="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7200">
                <a:latin typeface="FlamaCond Book" panose="02000000000000000000" pitchFamily="50" charset="0"/>
              </a:defRPr>
            </a:lvl2pPr>
            <a:lvl3pPr>
              <a:defRPr sz="7200">
                <a:latin typeface="FlamaCond Book" panose="02000000000000000000" pitchFamily="50" charset="0"/>
              </a:defRPr>
            </a:lvl3pPr>
            <a:lvl4pPr>
              <a:defRPr sz="7200">
                <a:latin typeface="FlamaCond Book" panose="02000000000000000000" pitchFamily="50" charset="0"/>
              </a:defRPr>
            </a:lvl4pPr>
            <a:lvl5pPr>
              <a:defRPr sz="7200">
                <a:latin typeface="FlamaCond Book" panose="02000000000000000000" pitchFamily="50" charset="0"/>
              </a:defRPr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0" y="5188176"/>
            <a:ext cx="12192000" cy="97536"/>
          </a:xfrm>
          <a:prstGeom prst="rect">
            <a:avLst/>
          </a:prstGeom>
          <a:solidFill>
            <a:srgbClr val="39F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pic>
        <p:nvPicPr>
          <p:cNvPr id="4" name="Picture 3" descr="A green square with black background&#10;&#10;Description automatically generated">
            <a:extLst>
              <a:ext uri="{FF2B5EF4-FFF2-40B4-BE49-F238E27FC236}">
                <a16:creationId xmlns:a16="http://schemas.microsoft.com/office/drawing/2014/main" id="{B6A189DF-0DCD-39D1-598D-9E7DFB92DF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31445"/>
            <a:ext cx="859536" cy="859536"/>
          </a:xfrm>
          <a:prstGeom prst="rect">
            <a:avLst/>
          </a:prstGeom>
          <a:ln w="22225"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F4F0462-E1B8-3E9C-917C-0EA90F693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000" y="526869"/>
            <a:ext cx="859536" cy="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1A1D-C0F9-195B-2856-23144AE4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55B80-F16D-4639-99A7-9B704C3BB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© viridien group 2024 </a:t>
            </a:r>
            <a:r>
              <a:rPr lang="en-GB"/>
              <a:t>– </a:t>
            </a:r>
            <a:r>
              <a:rPr lang="en-US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7286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ing Subh (Stand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095" y="906236"/>
            <a:ext cx="11191376" cy="56316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8B3CD828-D6F4-3B29-B263-A4A76BE9426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3728" y="583469"/>
            <a:ext cx="11196000" cy="21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FontTx/>
              <a:buNone/>
              <a:defRPr lang="en-US" sz="1200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</a:defRPr>
            </a:lvl1pPr>
            <a:lvl2pPr marL="330192" indent="0">
              <a:buNone/>
              <a:defRPr lang="en-US" dirty="0" smtClean="0"/>
            </a:lvl2pPr>
            <a:lvl3pPr marL="584186" indent="0">
              <a:buNone/>
              <a:defRPr lang="en-US" dirty="0" smtClean="0"/>
            </a:lvl3pPr>
            <a:lvl4pPr marL="829713" indent="0">
              <a:buNone/>
              <a:defRPr lang="en-US" dirty="0" smtClean="0"/>
            </a:lvl4pPr>
            <a:lvl5pPr>
              <a:defRPr lang="en-US" dirty="0"/>
            </a:lvl5pPr>
          </a:lstStyle>
          <a:p>
            <a:pPr marL="324000" lvl="0" indent="-3240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Subheading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5202F56-0989-C159-4DF8-78CCA68A1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431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ing Subh (Gray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B70DE1-AAAD-4640-AD94-9E352FFD865B}"/>
              </a:ext>
            </a:extLst>
          </p:cNvPr>
          <p:cNvSpPr/>
          <p:nvPr/>
        </p:nvSpPr>
        <p:spPr>
          <a:xfrm>
            <a:off x="0" y="894266"/>
            <a:ext cx="11452691" cy="5651825"/>
          </a:xfrm>
          <a:prstGeom prst="rect">
            <a:avLst/>
          </a:prstGeom>
          <a:solidFill>
            <a:srgbClr val="EFF1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3200" dirty="0">
              <a:solidFill>
                <a:srgbClr val="6A737B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A9073B2-C2EE-0499-88AB-5CCFB1F255C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3728" y="583469"/>
            <a:ext cx="11196000" cy="21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FontTx/>
              <a:buNone/>
              <a:defRPr lang="en-US" sz="1200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</a:defRPr>
            </a:lvl1pPr>
            <a:lvl2pPr marL="330192" indent="0">
              <a:buNone/>
              <a:defRPr lang="en-US" dirty="0" smtClean="0"/>
            </a:lvl2pPr>
            <a:lvl3pPr marL="584186" indent="0">
              <a:buNone/>
              <a:defRPr lang="en-US" dirty="0" smtClean="0"/>
            </a:lvl3pPr>
            <a:lvl4pPr marL="829713" indent="0">
              <a:buNone/>
              <a:defRPr lang="en-US" dirty="0" smtClean="0"/>
            </a:lvl4pPr>
            <a:lvl5pPr>
              <a:defRPr lang="en-US" dirty="0"/>
            </a:lvl5pPr>
          </a:lstStyle>
          <a:p>
            <a:pPr marL="324000" lvl="0" indent="-3240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Subheading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674438-5BB6-A33A-0013-A18AC8F7D1B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53095" y="906236"/>
            <a:ext cx="11191376" cy="56316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1FCDFDC-462C-32DC-92FA-0D2D64A6F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829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ing subh (Blank Layou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94" y="134113"/>
            <a:ext cx="11700000" cy="45752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6ADF91C-8B62-620A-3915-5C10619527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3727" y="583469"/>
            <a:ext cx="11700000" cy="21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FontTx/>
              <a:buNone/>
              <a:defRPr lang="en-US" sz="1200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</a:defRPr>
            </a:lvl1pPr>
            <a:lvl2pPr marL="330192" indent="0">
              <a:buNone/>
              <a:defRPr lang="en-US" dirty="0" smtClean="0"/>
            </a:lvl2pPr>
            <a:lvl3pPr marL="584186" indent="0">
              <a:buNone/>
              <a:defRPr lang="en-US" dirty="0" smtClean="0"/>
            </a:lvl3pPr>
            <a:lvl4pPr marL="829713" indent="0">
              <a:buNone/>
              <a:defRPr lang="en-US" dirty="0" smtClean="0"/>
            </a:lvl4pPr>
            <a:lvl5pPr>
              <a:defRPr lang="en-US" dirty="0"/>
            </a:lvl5pPr>
          </a:lstStyle>
          <a:p>
            <a:pPr marL="324000" lvl="0" indent="-3240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Subheading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D452D9-1B94-9221-0772-E5B72E251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95" y="906236"/>
            <a:ext cx="11700000" cy="56316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3A7F49-BFAD-56B9-F37D-A224400D9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261712B-9440-46FB-65FD-26A610A4DDCD}"/>
              </a:ext>
            </a:extLst>
          </p:cNvPr>
          <p:cNvSpPr txBox="1">
            <a:spLocks/>
          </p:cNvSpPr>
          <p:nvPr userDrawn="1"/>
        </p:nvSpPr>
        <p:spPr>
          <a:xfrm>
            <a:off x="11636733" y="190706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680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ing Subh (blank no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94" y="134113"/>
            <a:ext cx="11700000" cy="45752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6ADF91C-8B62-620A-3915-5C10619527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3727" y="583469"/>
            <a:ext cx="11700000" cy="21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FontTx/>
              <a:buNone/>
              <a:defRPr lang="en-US" sz="1200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</a:defRPr>
            </a:lvl1pPr>
            <a:lvl2pPr marL="330192" indent="0">
              <a:buNone/>
              <a:defRPr lang="en-US" dirty="0" smtClean="0"/>
            </a:lvl2pPr>
            <a:lvl3pPr marL="584186" indent="0">
              <a:buNone/>
              <a:defRPr lang="en-US" dirty="0" smtClean="0"/>
            </a:lvl3pPr>
            <a:lvl4pPr marL="829713" indent="0">
              <a:buNone/>
              <a:defRPr lang="en-US" dirty="0" smtClean="0"/>
            </a:lvl4pPr>
            <a:lvl5pPr>
              <a:defRPr lang="en-US" dirty="0"/>
            </a:lvl5pPr>
          </a:lstStyle>
          <a:p>
            <a:pPr marL="324000" lvl="0" indent="-3240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Subheading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8EF38A9-6BA1-8CB6-353B-B7C4AE898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018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ing Subh (Max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94" y="134113"/>
            <a:ext cx="11700000" cy="45752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6ADF91C-8B62-620A-3915-5C10619527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3727" y="583469"/>
            <a:ext cx="11700000" cy="21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FontTx/>
              <a:buNone/>
              <a:defRPr lang="en-US" sz="1200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</a:defRPr>
            </a:lvl1pPr>
            <a:lvl2pPr marL="330192" indent="0">
              <a:buNone/>
              <a:defRPr lang="en-US" dirty="0" smtClean="0"/>
            </a:lvl2pPr>
            <a:lvl3pPr marL="584186" indent="0">
              <a:buNone/>
              <a:defRPr lang="en-US" dirty="0" smtClean="0"/>
            </a:lvl3pPr>
            <a:lvl4pPr marL="829713" indent="0">
              <a:buNone/>
              <a:defRPr lang="en-US" dirty="0" smtClean="0"/>
            </a:lvl4pPr>
            <a:lvl5pPr>
              <a:defRPr lang="en-US" dirty="0"/>
            </a:lvl5pPr>
          </a:lstStyle>
          <a:p>
            <a:pPr marL="324000" lvl="0" indent="-3240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Subheading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8CC195-08A0-7853-15B9-4D0955ABCB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82502"/>
            <a:ext cx="12192000" cy="59754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8EF38A9-6BA1-8CB6-353B-B7C4AE898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107E1F-286B-8ADB-B5BE-D979A24CCCFA}"/>
              </a:ext>
            </a:extLst>
          </p:cNvPr>
          <p:cNvSpPr txBox="1">
            <a:spLocks/>
          </p:cNvSpPr>
          <p:nvPr userDrawn="1"/>
        </p:nvSpPr>
        <p:spPr>
          <a:xfrm>
            <a:off x="11636733" y="190706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24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01800"/>
            <a:ext cx="12192000" cy="5156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0" y="2"/>
            <a:ext cx="12192000" cy="5257799"/>
          </a:xfrm>
          <a:prstGeom prst="rect">
            <a:avLst/>
          </a:pr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53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8000" y="6271879"/>
            <a:ext cx="2438400" cy="85953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33" dirty="0">
                <a:latin typeface="Flama Book" panose="02000000000000000000" pitchFamily="50" charset="0"/>
              </a:rPr>
              <a:t>Viridiengroup.com</a:t>
            </a:r>
            <a:endParaRPr lang="en-GB" sz="1333" dirty="0">
              <a:latin typeface="Flama Book" panose="02000000000000000000" pitchFamily="50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8001" y="5371805"/>
            <a:ext cx="7365801" cy="93878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ts val="3867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82400" y="4648200"/>
            <a:ext cx="4363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9B51A1E-902D-48AF-9020-955120F399B6}" type="slidenum">
              <a:rPr lang="en-US" sz="1600" i="0" smtClean="0">
                <a:solidFill>
                  <a:schemeClr val="bg1"/>
                </a:solidFill>
              </a:rPr>
              <a:pPr/>
              <a:t>‹#›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413000"/>
            <a:ext cx="7315200" cy="26416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cap="all" spc="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7200">
                <a:latin typeface="FlamaCond Book" panose="02000000000000000000" pitchFamily="50" charset="0"/>
              </a:defRPr>
            </a:lvl2pPr>
            <a:lvl3pPr>
              <a:defRPr sz="7200">
                <a:latin typeface="FlamaCond Book" panose="02000000000000000000" pitchFamily="50" charset="0"/>
              </a:defRPr>
            </a:lvl3pPr>
            <a:lvl4pPr>
              <a:defRPr sz="7200">
                <a:latin typeface="FlamaCond Book" panose="02000000000000000000" pitchFamily="50" charset="0"/>
              </a:defRPr>
            </a:lvl4pPr>
            <a:lvl5pPr>
              <a:defRPr sz="7200">
                <a:latin typeface="FlamaCond Book" panose="02000000000000000000" pitchFamily="50" charset="0"/>
              </a:defRPr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0" y="5188176"/>
            <a:ext cx="12192000" cy="97536"/>
          </a:xfrm>
          <a:prstGeom prst="rect">
            <a:avLst/>
          </a:prstGeom>
          <a:solidFill>
            <a:srgbClr val="39F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pic>
        <p:nvPicPr>
          <p:cNvPr id="4" name="Picture 3" descr="A green square with black background&#10;&#10;Description automatically generated">
            <a:extLst>
              <a:ext uri="{FF2B5EF4-FFF2-40B4-BE49-F238E27FC236}">
                <a16:creationId xmlns:a16="http://schemas.microsoft.com/office/drawing/2014/main" id="{B6A189DF-0DCD-39D1-598D-9E7DFB92DF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31445"/>
            <a:ext cx="859536" cy="859536"/>
          </a:xfrm>
          <a:prstGeom prst="rect">
            <a:avLst/>
          </a:prstGeom>
          <a:ln w="22225"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F4F0462-E1B8-3E9C-917C-0EA90F693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000" y="526869"/>
            <a:ext cx="859536" cy="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8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ing no footer (Stand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74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08001" y="1857601"/>
            <a:ext cx="7416800" cy="1827783"/>
          </a:xfrm>
          <a:prstGeom prst="rect">
            <a:avLst/>
          </a:prstGeom>
        </p:spPr>
        <p:txBody>
          <a:bodyPr bIns="144000" anchor="b" anchorCtr="0">
            <a:noAutofit/>
          </a:bodyPr>
          <a:lstStyle>
            <a:lvl1pPr>
              <a:defRPr lang="en-GB" sz="4800" cap="all" spc="-133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08001" y="3686401"/>
            <a:ext cx="7365801" cy="12416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ts val="3867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21DA37-665B-7ABE-C24D-6EF102064CE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8000" y="4987925"/>
            <a:ext cx="7366000" cy="307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30192" indent="0">
              <a:buNone/>
              <a:defRPr/>
            </a:lvl2pPr>
            <a:lvl3pPr marL="584186" indent="0">
              <a:buNone/>
              <a:defRPr/>
            </a:lvl3pPr>
            <a:lvl4pPr marL="829713" indent="0">
              <a:buNone/>
              <a:defRPr/>
            </a:lvl4pPr>
            <a:lvl5pPr marL="1047725" indent="0">
              <a:buNone/>
              <a:defRPr/>
            </a:lvl5pPr>
          </a:lstStyle>
          <a:p>
            <a:pPr lvl="0"/>
            <a:r>
              <a:rPr lang="en-GB" dirty="0"/>
              <a:t>Author Date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0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ing (Gray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B70DE1-AAAD-4640-AD94-9E352FFD865B}"/>
              </a:ext>
            </a:extLst>
          </p:cNvPr>
          <p:cNvSpPr/>
          <p:nvPr/>
        </p:nvSpPr>
        <p:spPr>
          <a:xfrm>
            <a:off x="0" y="669470"/>
            <a:ext cx="11452691" cy="5876621"/>
          </a:xfrm>
          <a:prstGeom prst="rect">
            <a:avLst/>
          </a:prstGeom>
          <a:solidFill>
            <a:srgbClr val="EFF1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3200" dirty="0">
              <a:solidFill>
                <a:srgbClr val="6A737B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507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ing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93" y="134113"/>
            <a:ext cx="11700000" cy="457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4E66455-B5B5-20A0-B582-49B9AFF75236}"/>
              </a:ext>
            </a:extLst>
          </p:cNvPr>
          <p:cNvSpPr txBox="1">
            <a:spLocks/>
          </p:cNvSpPr>
          <p:nvPr userDrawn="1"/>
        </p:nvSpPr>
        <p:spPr>
          <a:xfrm>
            <a:off x="11636733" y="190706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89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01800"/>
            <a:ext cx="12192000" cy="5156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0" y="2"/>
            <a:ext cx="12192000" cy="5257799"/>
          </a:xfrm>
          <a:prstGeom prst="rect">
            <a:avLst/>
          </a:pr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53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8000" y="6271879"/>
            <a:ext cx="2438400" cy="85953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33" dirty="0">
                <a:latin typeface="Flama Book" panose="02000000000000000000" pitchFamily="50" charset="0"/>
              </a:rPr>
              <a:t>Viridiengroup.com</a:t>
            </a:r>
            <a:endParaRPr lang="en-GB" sz="1333" dirty="0">
              <a:latin typeface="Flama Book" panose="02000000000000000000" pitchFamily="50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8001" y="5371805"/>
            <a:ext cx="7365801" cy="93878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ts val="3867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82400" y="4648200"/>
            <a:ext cx="4363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9B51A1E-902D-48AF-9020-955120F399B6}" type="slidenum">
              <a:rPr lang="en-US" sz="1600" i="0" smtClean="0">
                <a:solidFill>
                  <a:schemeClr val="bg1"/>
                </a:solidFill>
              </a:rPr>
              <a:pPr/>
              <a:t>‹#›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413000"/>
            <a:ext cx="7315200" cy="26416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cap="all" spc="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7200">
                <a:latin typeface="FlamaCond Book" panose="02000000000000000000" pitchFamily="50" charset="0"/>
              </a:defRPr>
            </a:lvl2pPr>
            <a:lvl3pPr>
              <a:defRPr sz="7200">
                <a:latin typeface="FlamaCond Book" panose="02000000000000000000" pitchFamily="50" charset="0"/>
              </a:defRPr>
            </a:lvl3pPr>
            <a:lvl4pPr>
              <a:defRPr sz="7200">
                <a:latin typeface="FlamaCond Book" panose="02000000000000000000" pitchFamily="50" charset="0"/>
              </a:defRPr>
            </a:lvl4pPr>
            <a:lvl5pPr>
              <a:defRPr sz="7200">
                <a:latin typeface="FlamaCond Book" panose="02000000000000000000" pitchFamily="50" charset="0"/>
              </a:defRPr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0" y="5188176"/>
            <a:ext cx="12192000" cy="97536"/>
          </a:xfrm>
          <a:prstGeom prst="rect">
            <a:avLst/>
          </a:prstGeom>
          <a:solidFill>
            <a:srgbClr val="39F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pic>
        <p:nvPicPr>
          <p:cNvPr id="4" name="Picture 3" descr="A green square with black background&#10;&#10;Description automatically generated">
            <a:extLst>
              <a:ext uri="{FF2B5EF4-FFF2-40B4-BE49-F238E27FC236}">
                <a16:creationId xmlns:a16="http://schemas.microsoft.com/office/drawing/2014/main" id="{B6A189DF-0DCD-39D1-598D-9E7DFB92DF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31445"/>
            <a:ext cx="859536" cy="859536"/>
          </a:xfrm>
          <a:prstGeom prst="rect">
            <a:avLst/>
          </a:prstGeom>
          <a:ln w="22225"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F4F0462-E1B8-3E9C-917C-0EA90F693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000" y="526869"/>
            <a:ext cx="859536" cy="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83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8000" y="6271879"/>
            <a:ext cx="2438400" cy="85953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33" dirty="0">
                <a:latin typeface="Flama Book" panose="02000000000000000000" pitchFamily="50" charset="0"/>
              </a:rPr>
              <a:t>Viridiengroup.com</a:t>
            </a:r>
            <a:endParaRPr lang="en-GB" sz="1333" dirty="0">
              <a:latin typeface="Flama Book" panose="020000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0" y="2290"/>
            <a:ext cx="12192000" cy="6857999"/>
          </a:xfrm>
          <a:prstGeom prst="rect">
            <a:avLst/>
          </a:pr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53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0" y="6720457"/>
            <a:ext cx="12192000" cy="1463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8CBE9F-AD4C-4FE3-9B30-36A20BD80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272" y="134112"/>
            <a:ext cx="11055419" cy="4420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540B19-B363-4C4B-9096-1F9A040373AF}"/>
              </a:ext>
            </a:extLst>
          </p:cNvPr>
          <p:cNvSpPr txBox="1">
            <a:spLocks/>
          </p:cNvSpPr>
          <p:nvPr userDrawn="1"/>
        </p:nvSpPr>
        <p:spPr>
          <a:xfrm>
            <a:off x="11636733" y="6314435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F9E76-FAC7-91FF-4E9C-2D69640870C3}"/>
              </a:ext>
            </a:extLst>
          </p:cNvPr>
          <p:cNvSpPr txBox="1">
            <a:spLocks/>
          </p:cNvSpPr>
          <p:nvPr userDrawn="1"/>
        </p:nvSpPr>
        <p:spPr>
          <a:xfrm>
            <a:off x="508000" y="6271879"/>
            <a:ext cx="2438400" cy="58612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viridiengroup.com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52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Colo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8000" y="6271879"/>
            <a:ext cx="2438400" cy="85953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33" dirty="0">
                <a:latin typeface="Flama Book" panose="02000000000000000000" pitchFamily="50" charset="0"/>
              </a:rPr>
              <a:t>Viridiengroup.com</a:t>
            </a:r>
            <a:endParaRPr lang="en-GB" sz="1333" dirty="0">
              <a:latin typeface="Flama Book" panose="020000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0" y="2290"/>
            <a:ext cx="12192000" cy="6857999"/>
          </a:xfrm>
          <a:prstGeom prst="rect">
            <a:avLst/>
          </a:pr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53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0" y="6720457"/>
            <a:ext cx="12192000" cy="1463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8CBE9F-AD4C-4FE3-9B30-36A20BD80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272" y="134112"/>
            <a:ext cx="11055419" cy="4420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540B19-B363-4C4B-9096-1F9A040373AF}"/>
              </a:ext>
            </a:extLst>
          </p:cNvPr>
          <p:cNvSpPr txBox="1">
            <a:spLocks/>
          </p:cNvSpPr>
          <p:nvPr userDrawn="1"/>
        </p:nvSpPr>
        <p:spPr>
          <a:xfrm>
            <a:off x="11636733" y="6314435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978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534A92-344D-6BED-79C1-97391B7731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3688863"/>
            <a:ext cx="7825805" cy="82126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4800" spc="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THANK YOU!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F819DAE-08B6-14C3-5ECB-BDCCFE5B3B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3831" y="4720492"/>
            <a:ext cx="7788375" cy="12400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ts val="3867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firstname.lastname@viridiengroup.com</a:t>
            </a:r>
          </a:p>
        </p:txBody>
      </p:sp>
    </p:spTree>
    <p:extLst>
      <p:ext uri="{BB962C8B-B14F-4D97-AF65-F5344CB8AC3E}">
        <p14:creationId xmlns:p14="http://schemas.microsoft.com/office/powerpoint/2010/main" val="452887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0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EB0C45-ED8E-F079-3D45-B51E1BDC16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3688863"/>
            <a:ext cx="7825805" cy="82126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4800" spc="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THANK YOU!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84AB16-F5A9-FBDA-C250-29239E9CF1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3831" y="4720492"/>
            <a:ext cx="7788375" cy="12400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ts val="3867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firstname.lastname@viridiengroup.com</a:t>
            </a:r>
          </a:p>
        </p:txBody>
      </p:sp>
    </p:spTree>
    <p:extLst>
      <p:ext uri="{BB962C8B-B14F-4D97-AF65-F5344CB8AC3E}">
        <p14:creationId xmlns:p14="http://schemas.microsoft.com/office/powerpoint/2010/main" val="3426491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560-D8CB-4B02-CCD5-DF1FE19C2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3688863"/>
            <a:ext cx="7825805" cy="82126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4800" spc="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THANK YOU!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12ABF-2A52-0F16-C59A-F61A7F4AC2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3831" y="4720492"/>
            <a:ext cx="7788375" cy="12400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ts val="3867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firstname.lastname@viridiengroup.com</a:t>
            </a:r>
          </a:p>
        </p:txBody>
      </p:sp>
    </p:spTree>
    <p:extLst>
      <p:ext uri="{BB962C8B-B14F-4D97-AF65-F5344CB8AC3E}">
        <p14:creationId xmlns:p14="http://schemas.microsoft.com/office/powerpoint/2010/main" val="321761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08001" y="1857601"/>
            <a:ext cx="7416800" cy="1827783"/>
          </a:xfrm>
          <a:prstGeom prst="rect">
            <a:avLst/>
          </a:prstGeom>
        </p:spPr>
        <p:txBody>
          <a:bodyPr bIns="144000" anchor="b" anchorCtr="0">
            <a:noAutofit/>
          </a:bodyPr>
          <a:lstStyle>
            <a:lvl1pPr>
              <a:defRPr lang="en-GB" sz="4800" cap="all" spc="-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08001" y="3686401"/>
            <a:ext cx="7365801" cy="12416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lnSpc>
                <a:spcPts val="3867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F8F80-BA8A-A88F-0D1B-94AB08A0FBE7}"/>
              </a:ext>
            </a:extLst>
          </p:cNvPr>
          <p:cNvSpPr txBox="1"/>
          <p:nvPr userDrawn="1"/>
        </p:nvSpPr>
        <p:spPr>
          <a:xfrm>
            <a:off x="9005455" y="1985818"/>
            <a:ext cx="241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</a:rPr>
              <a:t>Picture with show rights.</a:t>
            </a:r>
          </a:p>
          <a:p>
            <a:r>
              <a:rPr lang="en-GB" sz="1600" dirty="0">
                <a:solidFill>
                  <a:schemeClr val="accent4"/>
                </a:solidFill>
              </a:rPr>
              <a:t>Use industry ‘viridian’ colour palette</a:t>
            </a:r>
            <a:endParaRPr lang="en-US" sz="1600" dirty="0" err="1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D3336-1952-EE14-5EFF-D5B4D3B637C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8000" y="4987925"/>
            <a:ext cx="7366000" cy="307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30192" indent="0">
              <a:buNone/>
              <a:defRPr/>
            </a:lvl2pPr>
            <a:lvl3pPr marL="584186" indent="0">
              <a:buNone/>
              <a:defRPr/>
            </a:lvl3pPr>
            <a:lvl4pPr marL="829713" indent="0">
              <a:buNone/>
              <a:defRPr/>
            </a:lvl4pPr>
            <a:lvl5pPr marL="1047725" indent="0">
              <a:buNone/>
              <a:defRPr/>
            </a:lvl5pPr>
          </a:lstStyle>
          <a:p>
            <a:pPr lvl="0"/>
            <a:r>
              <a:rPr lang="en-GB" dirty="0"/>
              <a:t>Author Date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2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C216-D656-BA9C-9A92-8B70C9E5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37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cessing (Stand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095" y="669471"/>
            <a:ext cx="11191376" cy="587662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F08589-9C89-5475-8BBB-ECE9E19BF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02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ing (Standard no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F08589-9C89-5475-8BBB-ECE9E19BF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68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cessing (Gray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B70DE1-AAAD-4640-AD94-9E352FFD865B}"/>
              </a:ext>
            </a:extLst>
          </p:cNvPr>
          <p:cNvSpPr/>
          <p:nvPr/>
        </p:nvSpPr>
        <p:spPr>
          <a:xfrm>
            <a:off x="0" y="669470"/>
            <a:ext cx="11452691" cy="5876621"/>
          </a:xfrm>
          <a:prstGeom prst="rect">
            <a:avLst/>
          </a:prstGeom>
          <a:solidFill>
            <a:srgbClr val="EFF1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3200" dirty="0">
              <a:solidFill>
                <a:srgbClr val="6A737B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095" y="669471"/>
            <a:ext cx="11191376" cy="58766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84200-AAC2-BD60-84CE-FA533963A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2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ing (Gray Background no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B70DE1-AAAD-4640-AD94-9E352FFD865B}"/>
              </a:ext>
            </a:extLst>
          </p:cNvPr>
          <p:cNvSpPr/>
          <p:nvPr/>
        </p:nvSpPr>
        <p:spPr>
          <a:xfrm>
            <a:off x="0" y="669470"/>
            <a:ext cx="11452691" cy="5876621"/>
          </a:xfrm>
          <a:prstGeom prst="rect">
            <a:avLst/>
          </a:prstGeom>
          <a:solidFill>
            <a:srgbClr val="EFF1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3200" dirty="0">
              <a:solidFill>
                <a:srgbClr val="6A737B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84200-AAC2-BD60-84CE-FA533963A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90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Processing (Blank Layou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93" y="134113"/>
            <a:ext cx="11700000" cy="457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095" y="669471"/>
            <a:ext cx="11700000" cy="587662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07CD7D-C815-80EC-21C6-C4A4F684A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57BCD-1E67-8B3F-A3EF-F7D26175AC67}"/>
              </a:ext>
            </a:extLst>
          </p:cNvPr>
          <p:cNvSpPr txBox="1">
            <a:spLocks/>
          </p:cNvSpPr>
          <p:nvPr userDrawn="1"/>
        </p:nvSpPr>
        <p:spPr>
          <a:xfrm>
            <a:off x="11636733" y="190706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98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08000" y="6271879"/>
            <a:ext cx="2438400" cy="85953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Viridiengroup.com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9C4D46-975A-43C1-9CCA-1F318F11B34C}"/>
              </a:ext>
            </a:extLst>
          </p:cNvPr>
          <p:cNvSpPr/>
          <p:nvPr userDrawn="1"/>
        </p:nvSpPr>
        <p:spPr>
          <a:xfrm>
            <a:off x="-40104" y="0"/>
            <a:ext cx="8160000" cy="6858000"/>
          </a:xfrm>
          <a:prstGeom prst="rect">
            <a:avLst/>
          </a:pr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16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A3CF59-4D14-40AC-82E8-213A86CF6740}"/>
              </a:ext>
            </a:extLst>
          </p:cNvPr>
          <p:cNvSpPr txBox="1">
            <a:spLocks/>
          </p:cNvSpPr>
          <p:nvPr userDrawn="1"/>
        </p:nvSpPr>
        <p:spPr>
          <a:xfrm>
            <a:off x="508000" y="6271879"/>
            <a:ext cx="2438400" cy="85953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viridiengroup.com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F9D8036-3EDF-45F8-9B74-F8BC48C6285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9462" y="6288655"/>
            <a:ext cx="2764789" cy="293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 rot="5400000">
            <a:off x="4745160" y="3374736"/>
            <a:ext cx="6859200" cy="109728"/>
          </a:xfrm>
          <a:prstGeom prst="rect">
            <a:avLst/>
          </a:prstGeom>
          <a:solidFill>
            <a:srgbClr val="39F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DB4854E-71AF-7946-15F8-CD7AF93BE59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000" y="526869"/>
            <a:ext cx="859536" cy="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14" r:id="rId2"/>
    <p:sldLayoutId id="2147483962" r:id="rId3"/>
    <p:sldLayoutId id="2147483965" r:id="rId4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093D0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ts val="933"/>
        </a:spcBef>
        <a:spcAft>
          <a:spcPts val="133"/>
        </a:spcAft>
        <a:buClr>
          <a:srgbClr val="0093D0"/>
        </a:buClr>
        <a:buSzPct val="10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603" indent="-243411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829713" indent="-245527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037141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55153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094" y="134113"/>
            <a:ext cx="11196000" cy="45752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095" y="669471"/>
            <a:ext cx="11191376" cy="587662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11462323" y="0"/>
            <a:ext cx="729677" cy="6858000"/>
          </a:xfrm>
          <a:prstGeom prst="rect">
            <a:avLst/>
          </a:pr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53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 txBox="1">
            <a:spLocks/>
          </p:cNvSpPr>
          <p:nvPr/>
        </p:nvSpPr>
        <p:spPr>
          <a:xfrm>
            <a:off x="11636733" y="6314435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503814-D253-4FEA-8380-1AEB878C311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18868" y="207188"/>
            <a:ext cx="391160" cy="391160"/>
          </a:xfrm>
          <a:prstGeom prst="rect">
            <a:avLst/>
          </a:prstGeom>
        </p:spPr>
      </p:pic>
      <p:pic>
        <p:nvPicPr>
          <p:cNvPr id="4" name="Picture 3" descr="A green square with black background&#10;&#10;Description automatically generated">
            <a:extLst>
              <a:ext uri="{FF2B5EF4-FFF2-40B4-BE49-F238E27FC236}">
                <a16:creationId xmlns:a16="http://schemas.microsoft.com/office/drawing/2014/main" id="{ECC80635-1E27-746A-F2AA-29C9D52051D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76" y="220408"/>
            <a:ext cx="371224" cy="371224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9D8B12-5E05-895C-31C2-C489ED884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48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9" r:id="rId6"/>
    <p:sldLayoutId id="2147483948" r:id="rId7"/>
    <p:sldLayoutId id="2147483966" r:id="rId8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304792" indent="-304792" algn="l" defTabSz="1219170" rtl="0" eaLnBrk="1" latinLnBrk="0" hangingPunct="1">
        <a:spcBef>
          <a:spcPts val="933"/>
        </a:spcBef>
        <a:spcAft>
          <a:spcPts val="133"/>
        </a:spcAft>
        <a:buClr>
          <a:schemeClr val="accent1"/>
        </a:buClr>
        <a:buSzPct val="105000"/>
        <a:buFont typeface="Wingdings" pitchFamily="2" charset="2"/>
        <a:buChar char="§"/>
        <a:defRPr sz="18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1pPr>
      <a:lvl2pPr marL="573603" indent="-243411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6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2pPr>
      <a:lvl3pPr marL="829713" indent="-245527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3pPr>
      <a:lvl4pPr marL="1037141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2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4pPr>
      <a:lvl5pPr marL="1255153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0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094" y="134113"/>
            <a:ext cx="11196000" cy="45752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11462323" y="0"/>
            <a:ext cx="729677" cy="6858000"/>
          </a:xfrm>
          <a:prstGeom prst="rect">
            <a:avLst/>
          </a:pr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53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 txBox="1">
            <a:spLocks/>
          </p:cNvSpPr>
          <p:nvPr/>
        </p:nvSpPr>
        <p:spPr>
          <a:xfrm>
            <a:off x="11636733" y="6314435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503814-D253-4FEA-8380-1AEB878C311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18868" y="207188"/>
            <a:ext cx="391160" cy="391160"/>
          </a:xfrm>
          <a:prstGeom prst="rect">
            <a:avLst/>
          </a:prstGeom>
        </p:spPr>
      </p:pic>
      <p:pic>
        <p:nvPicPr>
          <p:cNvPr id="4" name="Picture 3" descr="A green square with black background&#10;&#10;Description automatically generated">
            <a:extLst>
              <a:ext uri="{FF2B5EF4-FFF2-40B4-BE49-F238E27FC236}">
                <a16:creationId xmlns:a16="http://schemas.microsoft.com/office/drawing/2014/main" id="{ECC80635-1E27-746A-F2AA-29C9D52051D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76" y="220408"/>
            <a:ext cx="371224" cy="371224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9D8B12-5E05-895C-31C2-C489ED884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14" y="6610828"/>
            <a:ext cx="11196000" cy="1777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600"/>
              </a:lnSpc>
              <a:defRPr sz="1067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© viridien group 2024 </a:t>
            </a:r>
            <a:r>
              <a:rPr lang="en-GB" dirty="0"/>
              <a:t>– </a:t>
            </a:r>
            <a:r>
              <a:rPr lang="en-US" dirty="0">
                <a:solidFill>
                  <a:srgbClr val="FF0000"/>
                </a:solidFill>
              </a:rPr>
              <a:t>Public – Confidential – Internal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90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2" r:id="rId2"/>
    <p:sldLayoutId id="2147483861" r:id="rId3"/>
    <p:sldLayoutId id="2147483950" r:id="rId4"/>
    <p:sldLayoutId id="2147483934" r:id="rId5"/>
    <p:sldLayoutId id="2147483886" r:id="rId6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304792" indent="-304792" algn="l" defTabSz="1219170" rtl="0" eaLnBrk="1" latinLnBrk="0" hangingPunct="1">
        <a:spcBef>
          <a:spcPts val="933"/>
        </a:spcBef>
        <a:spcAft>
          <a:spcPts val="133"/>
        </a:spcAft>
        <a:buClr>
          <a:schemeClr val="accent1"/>
        </a:buClr>
        <a:buSzPct val="105000"/>
        <a:buFont typeface="Wingdings" pitchFamily="2" charset="2"/>
        <a:buChar char="§"/>
        <a:defRPr sz="18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1pPr>
      <a:lvl2pPr marL="573603" indent="-243411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6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2pPr>
      <a:lvl3pPr marL="829713" indent="-245527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3pPr>
      <a:lvl4pPr marL="1037141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2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4pPr>
      <a:lvl5pPr marL="1255153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0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094" y="134113"/>
            <a:ext cx="11196000" cy="45752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11462323" y="0"/>
            <a:ext cx="729677" cy="6858000"/>
          </a:xfrm>
          <a:prstGeom prst="rect">
            <a:avLst/>
          </a:pr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53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 txBox="1">
            <a:spLocks/>
          </p:cNvSpPr>
          <p:nvPr/>
        </p:nvSpPr>
        <p:spPr>
          <a:xfrm>
            <a:off x="11636733" y="6314435"/>
            <a:ext cx="371224" cy="365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z="1600" i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pPr/>
              <a:t>‹#›</a:t>
            </a:fld>
            <a:endParaRPr lang="en-US" sz="1600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503814-D253-4FEA-8380-1AEB878C311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18868" y="207188"/>
            <a:ext cx="391160" cy="391160"/>
          </a:xfrm>
          <a:prstGeom prst="rect">
            <a:avLst/>
          </a:prstGeom>
        </p:spPr>
      </p:pic>
      <p:pic>
        <p:nvPicPr>
          <p:cNvPr id="4" name="Picture 3" descr="A green square with black background&#10;&#10;Description automatically generated">
            <a:extLst>
              <a:ext uri="{FF2B5EF4-FFF2-40B4-BE49-F238E27FC236}">
                <a16:creationId xmlns:a16="http://schemas.microsoft.com/office/drawing/2014/main" id="{ECC80635-1E27-746A-F2AA-29C9D52051D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76" y="220408"/>
            <a:ext cx="371224" cy="3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6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7" r:id="rId2"/>
    <p:sldLayoutId id="2147483959" r:id="rId3"/>
    <p:sldLayoutId id="2147483960" r:id="rId4"/>
    <p:sldLayoutId id="2147483961" r:id="rId5"/>
    <p:sldLayoutId id="2147483964" r:id="rId6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304792" indent="-304792" algn="l" defTabSz="1219170" rtl="0" eaLnBrk="1" latinLnBrk="0" hangingPunct="1">
        <a:spcBef>
          <a:spcPts val="933"/>
        </a:spcBef>
        <a:spcAft>
          <a:spcPts val="133"/>
        </a:spcAft>
        <a:buClr>
          <a:schemeClr val="accent1"/>
        </a:buClr>
        <a:buSzPct val="105000"/>
        <a:buFont typeface="Wingdings" pitchFamily="2" charset="2"/>
        <a:buChar char="§"/>
        <a:defRPr sz="18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1pPr>
      <a:lvl2pPr marL="573603" indent="-243411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6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2pPr>
      <a:lvl3pPr marL="829713" indent="-245527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3pPr>
      <a:lvl4pPr marL="1037141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2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4pPr>
      <a:lvl5pPr marL="1255153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000" kern="1200">
          <a:solidFill>
            <a:schemeClr val="tx1"/>
          </a:solidFill>
          <a:latin typeface="+mj-lt"/>
          <a:ea typeface="+mn-ea"/>
          <a:cs typeface="Segoe UI Light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2114550 h 5143500"/>
              <a:gd name="connsiteX1" fmla="*/ 9144000 w 9144000"/>
              <a:gd name="connsiteY1" fmla="*/ 211455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361950 h 5143500"/>
              <a:gd name="connsiteX7" fmla="*/ 0 w 9144000"/>
              <a:gd name="connsiteY7" fmla="*/ 36195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2114550"/>
                </a:moveTo>
                <a:lnTo>
                  <a:pt x="9144000" y="2114550"/>
                </a:lnTo>
                <a:lnTo>
                  <a:pt x="9144000" y="5143500"/>
                </a:lnTo>
                <a:lnTo>
                  <a:pt x="0" y="51435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61950"/>
                </a:lnTo>
                <a:lnTo>
                  <a:pt x="0" y="361950"/>
                </a:lnTo>
                <a:close/>
              </a:path>
            </a:pathLst>
          </a:custGeom>
          <a:gradFill>
            <a:gsLst>
              <a:gs pos="36000">
                <a:srgbClr val="5000BB"/>
              </a:gs>
              <a:gs pos="100000">
                <a:schemeClr val="accent2"/>
              </a:gs>
            </a:gsLst>
            <a:lin ang="216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0" y="2815064"/>
            <a:ext cx="12192000" cy="121920"/>
          </a:xfrm>
          <a:prstGeom prst="rect">
            <a:avLst/>
          </a:prstGeom>
          <a:solidFill>
            <a:srgbClr val="39F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8000" y="6271879"/>
            <a:ext cx="2438400" cy="85953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ts val="49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viridiengroup.com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30E95B-9366-4369-8725-1A19A07360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9462" y="6288655"/>
            <a:ext cx="2764789" cy="2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9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1" r:id="rId2"/>
    <p:sldLayoutId id="2147483908" r:id="rId3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093D0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ts val="933"/>
        </a:spcBef>
        <a:spcAft>
          <a:spcPts val="133"/>
        </a:spcAft>
        <a:buClr>
          <a:srgbClr val="0093D0"/>
        </a:buClr>
        <a:buSzPct val="10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603" indent="-243411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829713" indent="-245527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037141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55153" indent="-207428" algn="l" defTabSz="1219170" rtl="0" eaLnBrk="1" latinLnBrk="0" hangingPunct="1">
        <a:spcBef>
          <a:spcPts val="133"/>
        </a:spcBef>
        <a:spcAft>
          <a:spcPts val="133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jasvi.sancheti@viridiengroup.com" TargetMode="External"/><Relationship Id="rId2" Type="http://schemas.openxmlformats.org/officeDocument/2006/relationships/hyperlink" Target="mailto:leander.fernandes@viridiengroup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owen.pape@viridiengroup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BC11-59A8-E450-591A-A57338B97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Viridien’s Hackathon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6ACA6-2530-5CC2-BFF4-F40DC1355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UPSCALING LOW RESOLUTION SATELLITE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A22E2-5E0F-9E17-A4F3-E5B77F9B25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Leander Fernandes, Imaging Geophysicist</a:t>
            </a:r>
          </a:p>
          <a:p>
            <a:r>
              <a:rPr lang="en-US" dirty="0"/>
              <a:t>Ojasvi Sancheti, Senior Machine Learning Engineer</a:t>
            </a:r>
          </a:p>
          <a:p>
            <a:r>
              <a:rPr lang="en-US" dirty="0"/>
              <a:t>Owen Pape, Recruitment Technical Advisor</a:t>
            </a:r>
          </a:p>
        </p:txBody>
      </p:sp>
    </p:spTree>
    <p:extLst>
      <p:ext uri="{BB962C8B-B14F-4D97-AF65-F5344CB8AC3E}">
        <p14:creationId xmlns:p14="http://schemas.microsoft.com/office/powerpoint/2010/main" val="411368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495F-323A-56A5-6F99-4B5EA3810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Good luck!!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6F7C6-A329-6198-EC2D-E1BDD35E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" t="12975" r="-84" b="60352"/>
          <a:stretch/>
        </p:blipFill>
        <p:spPr>
          <a:xfrm>
            <a:off x="0" y="491705"/>
            <a:ext cx="12212567" cy="23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7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072F-7373-3184-7BC1-094E8BB8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</a:t>
            </a:r>
            <a:r>
              <a:rPr lang="en-US" dirty="0" err="1"/>
              <a:t>Viridien</a:t>
            </a:r>
            <a:r>
              <a:rPr lang="en-US" dirty="0"/>
              <a:t>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AB64-277D-F736-5B00-08989097E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Leander Fernandes (Geophysicist) </a:t>
            </a:r>
            <a:r>
              <a:rPr lang="en-US" dirty="0">
                <a:latin typeface="Aptos" panose="020B0004020202020204" pitchFamily="34" charset="0"/>
                <a:hlinkClick r:id="rId2"/>
              </a:rPr>
              <a:t>leander.fernandes@viridiengroup.com</a:t>
            </a:r>
            <a:endParaRPr lang="en-US" dirty="0">
              <a:latin typeface="Aptos" panose="020B0004020202020204" pitchFamily="34" charset="0"/>
            </a:endParaRPr>
          </a:p>
          <a:p>
            <a:pPr lvl="1"/>
            <a:r>
              <a:rPr lang="en-US" dirty="0">
                <a:latin typeface="Aptos" panose="020B0004020202020204" pitchFamily="34" charset="0"/>
              </a:rPr>
              <a:t>Joined in 2023 and have been with the company’s Seismic Imaging department for 1.5 years.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Manipulate and process seismic data to produce 3d volumes of the subsurface of the Earth.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Ojasvi Sancheti (Senior Machine Learning Engineer) </a:t>
            </a:r>
            <a:r>
              <a:rPr lang="en-US" dirty="0">
                <a:latin typeface="Aptos" panose="020B0004020202020204" pitchFamily="34" charset="0"/>
                <a:hlinkClick r:id="rId3"/>
              </a:rPr>
              <a:t>ojasvi.sancheti@viridiengroup.com</a:t>
            </a:r>
            <a:endParaRPr lang="en-US" dirty="0">
              <a:latin typeface="Aptos" panose="020B0004020202020204" pitchFamily="34" charset="0"/>
            </a:endParaRPr>
          </a:p>
          <a:p>
            <a:pPr lvl="1"/>
            <a:r>
              <a:rPr lang="en-US" dirty="0">
                <a:latin typeface="Aptos" panose="020B0004020202020204" pitchFamily="34" charset="0"/>
              </a:rPr>
              <a:t>Joined in 2020 and have been part of the AI Lab since then.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Worked with Machine Learning, Deep Learning, and Large Language Models (LLMs) to develop solutions for Computer Vision and Natural Language Processing (NLP) tasks.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Owen Pape (Recruitment Technical Advisor) </a:t>
            </a:r>
            <a:r>
              <a:rPr lang="en-US" dirty="0">
                <a:latin typeface="Aptos" panose="020B0004020202020204" pitchFamily="34" charset="0"/>
                <a:hlinkClick r:id="rId4"/>
              </a:rPr>
              <a:t>owen.pape@viridiengroup.com</a:t>
            </a:r>
            <a:endParaRPr lang="en-US" dirty="0">
              <a:latin typeface="Aptos" panose="020B0004020202020204" pitchFamily="34" charset="0"/>
            </a:endParaRPr>
          </a:p>
          <a:p>
            <a:pPr lvl="1"/>
            <a:r>
              <a:rPr lang="en-GB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Joined in 2006 working in Seismic Imaging for 12 years. Started out as a graduate moving to supervising teams.</a:t>
            </a:r>
          </a:p>
          <a:p>
            <a:pPr lvl="1"/>
            <a:r>
              <a:rPr lang="en-GB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Last 6 years, working in Operations focused on graduate recruitment and training for Europe, Africa and the Middle East.</a:t>
            </a:r>
            <a:endParaRPr lang="en-GB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3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4F489-C7CF-0C79-E102-A10E19E15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D148-18C8-C733-332D-D303B3A0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Viridien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11A5A4-E428-F00D-5D9A-003F2C9F5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34" y="1246025"/>
            <a:ext cx="3140648" cy="17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4953F58-9B9E-9C0A-4CD6-A71BC2B4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81" y="4018280"/>
            <a:ext cx="3200915" cy="18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E7F7BE94-4930-A299-031E-2D26D05F9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603" y="1183044"/>
            <a:ext cx="2480219" cy="186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ACA31B6C-A795-29FE-9178-32CF390E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20" y="1183044"/>
            <a:ext cx="3224562" cy="18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EE1D19EE-1460-97D5-FD20-1DA13810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764" y="3858168"/>
            <a:ext cx="3079841" cy="205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9CA29468-DBDA-EFB2-A970-C88FDE89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750" y="3776138"/>
            <a:ext cx="3224562" cy="227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3CCDF-3E29-F421-02BA-B40A1A006A54}"/>
              </a:ext>
            </a:extLst>
          </p:cNvPr>
          <p:cNvSpPr txBox="1"/>
          <p:nvPr/>
        </p:nvSpPr>
        <p:spPr>
          <a:xfrm>
            <a:off x="1175718" y="861572"/>
            <a:ext cx="1630680" cy="338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Earth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B2001-3741-BD87-46AE-7232FFEDB624}"/>
              </a:ext>
            </a:extLst>
          </p:cNvPr>
          <p:cNvSpPr txBox="1"/>
          <p:nvPr/>
        </p:nvSpPr>
        <p:spPr>
          <a:xfrm>
            <a:off x="928298" y="3624848"/>
            <a:ext cx="1986280" cy="338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Seismic Imaging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2F91C-C59E-4E62-84E1-570CB57CE952}"/>
              </a:ext>
            </a:extLst>
          </p:cNvPr>
          <p:cNvSpPr txBox="1"/>
          <p:nvPr/>
        </p:nvSpPr>
        <p:spPr>
          <a:xfrm>
            <a:off x="4510133" y="784893"/>
            <a:ext cx="2297157" cy="338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Geology &amp;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725C0-C01A-E4BE-7392-00D20C6118E1}"/>
              </a:ext>
            </a:extLst>
          </p:cNvPr>
          <p:cNvSpPr txBox="1"/>
          <p:nvPr/>
        </p:nvSpPr>
        <p:spPr>
          <a:xfrm>
            <a:off x="4549648" y="3457383"/>
            <a:ext cx="2210797" cy="338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Sensing &amp; Monitoring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10238-7237-4C27-C75E-CD196C625B1E}"/>
              </a:ext>
            </a:extLst>
          </p:cNvPr>
          <p:cNvSpPr txBox="1"/>
          <p:nvPr/>
        </p:nvSpPr>
        <p:spPr>
          <a:xfrm>
            <a:off x="8298602" y="801975"/>
            <a:ext cx="2210797" cy="338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HPC Cloud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1FDE0-E420-219F-16E1-16037674F1D8}"/>
              </a:ext>
            </a:extLst>
          </p:cNvPr>
          <p:cNvSpPr txBox="1"/>
          <p:nvPr/>
        </p:nvSpPr>
        <p:spPr>
          <a:xfrm>
            <a:off x="8382632" y="3394311"/>
            <a:ext cx="2210797" cy="338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Satellite Mapping</a:t>
            </a:r>
          </a:p>
        </p:txBody>
      </p:sp>
    </p:spTree>
    <p:extLst>
      <p:ext uri="{BB962C8B-B14F-4D97-AF65-F5344CB8AC3E}">
        <p14:creationId xmlns:p14="http://schemas.microsoft.com/office/powerpoint/2010/main" val="167005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81F6-D04A-CF3A-3435-18D7EBAD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8E322-99E3-49FB-14E3-74B4759A8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95" y="854439"/>
            <a:ext cx="6260131" cy="5691653"/>
          </a:xfrm>
        </p:spPr>
        <p:txBody>
          <a:bodyPr/>
          <a:lstStyle/>
          <a:p>
            <a:r>
              <a:rPr lang="en-US" dirty="0"/>
              <a:t>We’ve seen a lot of talk about expansion of Heathrow airport with a third runway.</a:t>
            </a:r>
          </a:p>
          <a:p>
            <a:endParaRPr lang="en-US" dirty="0"/>
          </a:p>
          <a:p>
            <a:r>
              <a:rPr lang="en-US" dirty="0"/>
              <a:t>As such, there’s a lot of talk about the land NW of Heathrow airport and how expansion is going to affect the area.</a:t>
            </a:r>
          </a:p>
          <a:p>
            <a:endParaRPr lang="en-US" dirty="0"/>
          </a:p>
          <a:p>
            <a:r>
              <a:rPr lang="en-US" dirty="0"/>
              <a:t>We’ve picked up some open-source data of the land sitting between Windsor and Heathrow</a:t>
            </a:r>
          </a:p>
          <a:p>
            <a:endParaRPr lang="en-US" dirty="0"/>
          </a:p>
          <a:p>
            <a:r>
              <a:rPr lang="en-US" dirty="0"/>
              <a:t>Some open questions with the proposal:</a:t>
            </a:r>
          </a:p>
          <a:p>
            <a:pPr lvl="1"/>
            <a:r>
              <a:rPr lang="en-US" dirty="0"/>
              <a:t>How many homes/ businesses are to be acquired?</a:t>
            </a:r>
          </a:p>
          <a:p>
            <a:pPr lvl="1"/>
            <a:r>
              <a:rPr lang="en-US" dirty="0"/>
              <a:t>How is the green belt going to be impacted?</a:t>
            </a:r>
          </a:p>
          <a:p>
            <a:pPr lvl="1"/>
            <a:r>
              <a:rPr lang="en-US" dirty="0"/>
              <a:t>How are waterways going to be impacted?</a:t>
            </a:r>
          </a:p>
          <a:p>
            <a:pPr lvl="1"/>
            <a:endParaRPr lang="en-US" dirty="0"/>
          </a:p>
          <a:p>
            <a:r>
              <a:rPr lang="en-US" dirty="0"/>
              <a:t>Land!</a:t>
            </a:r>
          </a:p>
        </p:txBody>
      </p:sp>
      <p:pic>
        <p:nvPicPr>
          <p:cNvPr id="2052" name="Picture 4" descr="Map of Heathrow airport showing expansion area">
            <a:extLst>
              <a:ext uri="{FF2B5EF4-FFF2-40B4-BE49-F238E27FC236}">
                <a16:creationId xmlns:a16="http://schemas.microsoft.com/office/drawing/2014/main" id="{47DA985C-3C6F-DD04-E32D-688D5711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94" y="1374153"/>
            <a:ext cx="3852472" cy="38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9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FD59-688B-CB34-2E94-9CB39F42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AC40-6060-A48C-CFC1-2CD8A1EB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95" y="669471"/>
            <a:ext cx="11191376" cy="2759529"/>
          </a:xfrm>
        </p:spPr>
        <p:txBody>
          <a:bodyPr numCol="2">
            <a:normAutofit/>
          </a:bodyPr>
          <a:lstStyle/>
          <a:p>
            <a:r>
              <a:rPr lang="en-US" dirty="0"/>
              <a:t>We are providing you with two data sets looking over land NW of Heathrow airport :</a:t>
            </a:r>
          </a:p>
          <a:p>
            <a:r>
              <a:rPr lang="en-US" dirty="0"/>
              <a:t>Sentinel data:</a:t>
            </a:r>
          </a:p>
          <a:p>
            <a:pPr lvl="1"/>
            <a:r>
              <a:rPr lang="en-US" dirty="0"/>
              <a:t>3 channel (RGB) </a:t>
            </a:r>
          </a:p>
          <a:p>
            <a:pPr lvl="1"/>
            <a:r>
              <a:rPr lang="en-US" dirty="0"/>
              <a:t>10m x 10m resolution</a:t>
            </a:r>
          </a:p>
          <a:p>
            <a:pPr lvl="1"/>
            <a:r>
              <a:rPr lang="en-US" dirty="0"/>
              <a:t>As TIFF or JPG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30192" lvl="1" indent="0">
              <a:buNone/>
            </a:pPr>
            <a:endParaRPr lang="en-US" dirty="0"/>
          </a:p>
          <a:p>
            <a:r>
              <a:rPr lang="en-US" dirty="0"/>
              <a:t>Lidar Data</a:t>
            </a:r>
          </a:p>
          <a:p>
            <a:pPr lvl="1"/>
            <a:r>
              <a:rPr lang="en-US" dirty="0"/>
              <a:t>1 channel (elevation)</a:t>
            </a:r>
          </a:p>
          <a:p>
            <a:pPr lvl="1"/>
            <a:r>
              <a:rPr lang="en-US" dirty="0"/>
              <a:t>1m x 1m resolution</a:t>
            </a:r>
          </a:p>
          <a:p>
            <a:pPr lvl="1"/>
            <a:r>
              <a:rPr lang="en-US" dirty="0"/>
              <a:t>As TIFF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9CCDF-4C0C-2537-8100-3AF27EAC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41" y="2931855"/>
            <a:ext cx="3739119" cy="371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7062C-63AE-FED9-1DAE-E8151CD29807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62402" y="2931854"/>
            <a:ext cx="3739119" cy="37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0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7C44-D525-51D2-ECAB-FF6D5BFB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(Satellite)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B54EB-F42E-AC29-38B7-09FBBBCB9A14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25914" y="228534"/>
            <a:ext cx="6533862" cy="64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9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BB80A-F68B-E728-4962-392776523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FA5B-B024-A134-9F67-E945F4FFC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(Lidar)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00AA5-6BC8-A915-8882-539322CE8801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25915" y="228535"/>
            <a:ext cx="6533862" cy="64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1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C6EB-C584-31A1-3542-82CF46A2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63FFC-B2A7-85E7-A683-4A6CEAECE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95" y="1415970"/>
            <a:ext cx="5426216" cy="513012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Objective 1:</a:t>
            </a:r>
          </a:p>
          <a:p>
            <a:r>
              <a:rPr lang="en-US" dirty="0"/>
              <a:t>Based on the high resolution lidar data, can you upscale the lower resolution satellite data?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3B760B-A8B4-6ED6-531E-36A85434F2DE}"/>
              </a:ext>
            </a:extLst>
          </p:cNvPr>
          <p:cNvSpPr txBox="1">
            <a:spLocks/>
          </p:cNvSpPr>
          <p:nvPr/>
        </p:nvSpPr>
        <p:spPr>
          <a:xfrm>
            <a:off x="5679311" y="1415970"/>
            <a:ext cx="5426216" cy="51301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04792" indent="-304792" algn="l" defTabSz="1219170" rtl="0" eaLnBrk="1" latinLnBrk="0" hangingPunct="1">
              <a:spcBef>
                <a:spcPts val="933"/>
              </a:spcBef>
              <a:spcAft>
                <a:spcPts val="133"/>
              </a:spcAft>
              <a:buClr>
                <a:schemeClr val="accent1"/>
              </a:buClr>
              <a:buSzPct val="10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573603" indent="-243411" algn="l" defTabSz="1219170" rtl="0" eaLnBrk="1" latinLnBrk="0" hangingPunct="1">
              <a:spcBef>
                <a:spcPts val="133"/>
              </a:spcBef>
              <a:spcAft>
                <a:spcPts val="133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829713" indent="-245527" algn="l" defTabSz="1219170" rtl="0" eaLnBrk="1" latinLnBrk="0" hangingPunct="1">
              <a:spcBef>
                <a:spcPts val="133"/>
              </a:spcBef>
              <a:spcAft>
                <a:spcPts val="133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037141" indent="-207428" algn="l" defTabSz="1219170" rtl="0" eaLnBrk="1" latinLnBrk="0" hangingPunct="1">
              <a:spcBef>
                <a:spcPts val="133"/>
              </a:spcBef>
              <a:spcAft>
                <a:spcPts val="133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1255153" indent="-207428" algn="l" defTabSz="1219170" rtl="0" eaLnBrk="1" latinLnBrk="0" hangingPunct="1">
              <a:spcBef>
                <a:spcPts val="133"/>
              </a:spcBef>
              <a:spcAft>
                <a:spcPts val="133"/>
              </a:spcAft>
              <a:buFont typeface="Arial" pitchFamily="34" charset="0"/>
              <a:buChar char="–"/>
              <a:defRPr sz="1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Objective 2:</a:t>
            </a:r>
          </a:p>
          <a:p>
            <a:r>
              <a:rPr lang="en-US" dirty="0"/>
              <a:t>Based on the datasets provided, can you classify land use?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CE13B9-ED0E-39AD-7DB8-7240A4F43E35}"/>
              </a:ext>
            </a:extLst>
          </p:cNvPr>
          <p:cNvSpPr txBox="1">
            <a:spLocks/>
          </p:cNvSpPr>
          <p:nvPr/>
        </p:nvSpPr>
        <p:spPr>
          <a:xfrm>
            <a:off x="253094" y="669471"/>
            <a:ext cx="10793011" cy="5188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04792" indent="-304792" algn="l" defTabSz="1219170" rtl="0" eaLnBrk="1" latinLnBrk="0" hangingPunct="1">
              <a:spcBef>
                <a:spcPts val="933"/>
              </a:spcBef>
              <a:spcAft>
                <a:spcPts val="133"/>
              </a:spcAft>
              <a:buClr>
                <a:schemeClr val="accent1"/>
              </a:buClr>
              <a:buSzPct val="10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573603" indent="-243411" algn="l" defTabSz="1219170" rtl="0" eaLnBrk="1" latinLnBrk="0" hangingPunct="1">
              <a:spcBef>
                <a:spcPts val="133"/>
              </a:spcBef>
              <a:spcAft>
                <a:spcPts val="133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829713" indent="-245527" algn="l" defTabSz="1219170" rtl="0" eaLnBrk="1" latinLnBrk="0" hangingPunct="1">
              <a:spcBef>
                <a:spcPts val="133"/>
              </a:spcBef>
              <a:spcAft>
                <a:spcPts val="133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037141" indent="-207428" algn="l" defTabSz="1219170" rtl="0" eaLnBrk="1" latinLnBrk="0" hangingPunct="1">
              <a:spcBef>
                <a:spcPts val="133"/>
              </a:spcBef>
              <a:spcAft>
                <a:spcPts val="133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1255153" indent="-207428" algn="l" defTabSz="1219170" rtl="0" eaLnBrk="1" latinLnBrk="0" hangingPunct="1">
              <a:spcBef>
                <a:spcPts val="133"/>
              </a:spcBef>
              <a:spcAft>
                <a:spcPts val="133"/>
              </a:spcAft>
              <a:buFont typeface="Arial" pitchFamily="34" charset="0"/>
              <a:buChar char="–"/>
              <a:defRPr sz="1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data here is too interesting to limit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F701-419A-09E2-1291-2FAEDBC8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3106" r="19507" b="53141"/>
          <a:stretch/>
        </p:blipFill>
        <p:spPr>
          <a:xfrm>
            <a:off x="440682" y="3166190"/>
            <a:ext cx="1683681" cy="1898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2C2F4-1099-AB65-0684-0A419004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61" t="3185" r="50446" b="53062"/>
          <a:stretch/>
        </p:blipFill>
        <p:spPr>
          <a:xfrm>
            <a:off x="2719719" y="4355504"/>
            <a:ext cx="1782631" cy="2010149"/>
          </a:xfrm>
          <a:prstGeom prst="rect">
            <a:avLst/>
          </a:prstGeom>
        </p:spPr>
      </p:pic>
      <p:pic>
        <p:nvPicPr>
          <p:cNvPr id="3074" name="Picture 2" descr="Figure 3 from Urban Heat Island Analysis over the Land Use Zoning Plan of  Bangkok by Means of Landsat 8 Imagery | Semantic Scholar">
            <a:extLst>
              <a:ext uri="{FF2B5EF4-FFF2-40B4-BE49-F238E27FC236}">
                <a16:creationId xmlns:a16="http://schemas.microsoft.com/office/drawing/2014/main" id="{49847A1E-892F-6CF9-F6C8-2CDAB294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60" y="3129280"/>
            <a:ext cx="3425843" cy="25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68,800+ Curved Arrow Stock Illustrations, Royalty-Free Vector Graphics &amp;  Clip Art - iStock | Curved arrow vector, Arrow, Cucumber">
            <a:extLst>
              <a:ext uri="{FF2B5EF4-FFF2-40B4-BE49-F238E27FC236}">
                <a16:creationId xmlns:a16="http://schemas.microsoft.com/office/drawing/2014/main" id="{3BA3022C-C326-8CB3-9FD4-49424C73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9610">
            <a:off x="2121732" y="3288260"/>
            <a:ext cx="1195973" cy="11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7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FA7F-7DBB-D204-D343-AF29B60E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82A7-7117-53F8-D9CE-3AAFCCFDA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95" y="934720"/>
            <a:ext cx="11191376" cy="5611372"/>
          </a:xfrm>
        </p:spPr>
        <p:txBody>
          <a:bodyPr/>
          <a:lstStyle/>
          <a:p>
            <a:r>
              <a:rPr lang="en-US" dirty="0"/>
              <a:t>Try to find innovative solutions to the proposed objectives. </a:t>
            </a:r>
          </a:p>
          <a:p>
            <a:endParaRPr lang="en-US" dirty="0"/>
          </a:p>
          <a:p>
            <a:r>
              <a:rPr lang="en-US" dirty="0"/>
              <a:t>We’ll be looking for things like:</a:t>
            </a:r>
          </a:p>
          <a:p>
            <a:pPr lvl="1"/>
            <a:r>
              <a:rPr lang="en-US" dirty="0"/>
              <a:t>Algorithms implemented (how robust are they, what are their limitations)</a:t>
            </a:r>
          </a:p>
          <a:p>
            <a:pPr lvl="1"/>
            <a:r>
              <a:rPr lang="en-US" dirty="0"/>
              <a:t>Do upscaled images look realistic (compare them to images from google map).</a:t>
            </a:r>
          </a:p>
          <a:p>
            <a:pPr lvl="1"/>
            <a:r>
              <a:rPr lang="en-US" dirty="0"/>
              <a:t>Any interesting findings on land use and likely impact of a third runway. </a:t>
            </a:r>
          </a:p>
          <a:p>
            <a:pPr lvl="1"/>
            <a:r>
              <a:rPr lang="en-US" dirty="0"/>
              <a:t>How resource intensive is your solution?</a:t>
            </a:r>
          </a:p>
          <a:p>
            <a:pPr lvl="1"/>
            <a:r>
              <a:rPr lang="en-US" dirty="0"/>
              <a:t>Blind testing. </a:t>
            </a:r>
          </a:p>
        </p:txBody>
      </p:sp>
    </p:spTree>
    <p:extLst>
      <p:ext uri="{BB962C8B-B14F-4D97-AF65-F5344CB8AC3E}">
        <p14:creationId xmlns:p14="http://schemas.microsoft.com/office/powerpoint/2010/main" val="4245445771"/>
      </p:ext>
    </p:extLst>
  </p:cSld>
  <p:clrMapOvr>
    <a:masterClrMapping/>
  </p:clrMapOvr>
</p:sld>
</file>

<file path=ppt/theme/theme1.xml><?xml version="1.0" encoding="utf-8"?>
<a:theme xmlns:a="http://schemas.openxmlformats.org/drawingml/2006/main" name="3_VIRIDIEN_Theme">
  <a:themeElements>
    <a:clrScheme name="Custom 7">
      <a:dk1>
        <a:srgbClr val="000000"/>
      </a:dk1>
      <a:lt1>
        <a:srgbClr val="FFFFFF"/>
      </a:lt1>
      <a:dk2>
        <a:srgbClr val="6A737B"/>
      </a:dk2>
      <a:lt2>
        <a:srgbClr val="B0B7BC"/>
      </a:lt2>
      <a:accent1>
        <a:srgbClr val="5000BB"/>
      </a:accent1>
      <a:accent2>
        <a:srgbClr val="1769E4"/>
      </a:accent2>
      <a:accent3>
        <a:srgbClr val="0093F4"/>
      </a:accent3>
      <a:accent4>
        <a:srgbClr val="F4006A"/>
      </a:accent4>
      <a:accent5>
        <a:srgbClr val="FF7800"/>
      </a:accent5>
      <a:accent6>
        <a:srgbClr val="FFD900"/>
      </a:accent6>
      <a:hlink>
        <a:srgbClr val="1769E4"/>
      </a:hlink>
      <a:folHlink>
        <a:srgbClr val="5000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rgbClr val="0093D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93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051F1C00-0832-41F5-9BED-D3F7C3A38766}" vid="{1283DEC8-B73A-4959-8074-325249EB9113}"/>
    </a:ext>
  </a:extLst>
</a:theme>
</file>

<file path=ppt/theme/theme2.xml><?xml version="1.0" encoding="utf-8"?>
<a:theme xmlns:a="http://schemas.openxmlformats.org/drawingml/2006/main" name="Processing Basic">
  <a:themeElements>
    <a:clrScheme name="Custom 1">
      <a:dk1>
        <a:srgbClr val="000000"/>
      </a:dk1>
      <a:lt1>
        <a:srgbClr val="FFFFFF"/>
      </a:lt1>
      <a:dk2>
        <a:srgbClr val="6A737B"/>
      </a:dk2>
      <a:lt2>
        <a:srgbClr val="B0B7BC"/>
      </a:lt2>
      <a:accent1>
        <a:srgbClr val="5000BB"/>
      </a:accent1>
      <a:accent2>
        <a:srgbClr val="1769E4"/>
      </a:accent2>
      <a:accent3>
        <a:srgbClr val="39FF14"/>
      </a:accent3>
      <a:accent4>
        <a:srgbClr val="EA00BD"/>
      </a:accent4>
      <a:accent5>
        <a:srgbClr val="FF9200"/>
      </a:accent5>
      <a:accent6>
        <a:srgbClr val="FFD900"/>
      </a:accent6>
      <a:hlink>
        <a:srgbClr val="1769E4"/>
      </a:hlink>
      <a:folHlink>
        <a:srgbClr val="5000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rgbClr val="0093D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93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051F1C00-0832-41F5-9BED-D3F7C3A38766}" vid="{41C437D6-97E6-4FEC-A47B-DDCE6DE3947E}"/>
    </a:ext>
  </a:extLst>
</a:theme>
</file>

<file path=ppt/theme/theme3.xml><?xml version="1.0" encoding="utf-8"?>
<a:theme xmlns:a="http://schemas.openxmlformats.org/drawingml/2006/main" name="Processing Subheading">
  <a:themeElements>
    <a:clrScheme name="Custom 1">
      <a:dk1>
        <a:srgbClr val="000000"/>
      </a:dk1>
      <a:lt1>
        <a:srgbClr val="FFFFFF"/>
      </a:lt1>
      <a:dk2>
        <a:srgbClr val="6A737B"/>
      </a:dk2>
      <a:lt2>
        <a:srgbClr val="B0B7BC"/>
      </a:lt2>
      <a:accent1>
        <a:srgbClr val="5000BB"/>
      </a:accent1>
      <a:accent2>
        <a:srgbClr val="1769E4"/>
      </a:accent2>
      <a:accent3>
        <a:srgbClr val="39FF14"/>
      </a:accent3>
      <a:accent4>
        <a:srgbClr val="EA00BD"/>
      </a:accent4>
      <a:accent5>
        <a:srgbClr val="FF9200"/>
      </a:accent5>
      <a:accent6>
        <a:srgbClr val="FFD900"/>
      </a:accent6>
      <a:hlink>
        <a:srgbClr val="1769E4"/>
      </a:hlink>
      <a:folHlink>
        <a:srgbClr val="5000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rgbClr val="0093D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93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051F1C00-0832-41F5-9BED-D3F7C3A38766}" vid="{EF299A45-CF51-48D3-865A-D8AC85932D34}"/>
    </a:ext>
  </a:extLst>
</a:theme>
</file>

<file path=ppt/theme/theme4.xml><?xml version="1.0" encoding="utf-8"?>
<a:theme xmlns:a="http://schemas.openxmlformats.org/drawingml/2006/main" name="Processing no footer">
  <a:themeElements>
    <a:clrScheme name="Custom 1">
      <a:dk1>
        <a:srgbClr val="000000"/>
      </a:dk1>
      <a:lt1>
        <a:srgbClr val="FFFFFF"/>
      </a:lt1>
      <a:dk2>
        <a:srgbClr val="6A737B"/>
      </a:dk2>
      <a:lt2>
        <a:srgbClr val="B0B7BC"/>
      </a:lt2>
      <a:accent1>
        <a:srgbClr val="5000BB"/>
      </a:accent1>
      <a:accent2>
        <a:srgbClr val="1769E4"/>
      </a:accent2>
      <a:accent3>
        <a:srgbClr val="39FF14"/>
      </a:accent3>
      <a:accent4>
        <a:srgbClr val="EA00BD"/>
      </a:accent4>
      <a:accent5>
        <a:srgbClr val="FF9200"/>
      </a:accent5>
      <a:accent6>
        <a:srgbClr val="FFD900"/>
      </a:accent6>
      <a:hlink>
        <a:srgbClr val="1769E4"/>
      </a:hlink>
      <a:folHlink>
        <a:srgbClr val="5000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rgbClr val="0093D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93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051F1C00-0832-41F5-9BED-D3F7C3A38766}" vid="{8F077E6F-2101-4FAE-8784-D44109D2FB4B}"/>
    </a:ext>
  </a:extLst>
</a:theme>
</file>

<file path=ppt/theme/theme5.xml><?xml version="1.0" encoding="utf-8"?>
<a:theme xmlns:a="http://schemas.openxmlformats.org/drawingml/2006/main" name="VIRIDIEN_Theme - End Slides">
  <a:themeElements>
    <a:clrScheme name="Custom 7">
      <a:dk1>
        <a:srgbClr val="000000"/>
      </a:dk1>
      <a:lt1>
        <a:srgbClr val="FFFFFF"/>
      </a:lt1>
      <a:dk2>
        <a:srgbClr val="6A737B"/>
      </a:dk2>
      <a:lt2>
        <a:srgbClr val="B0B7BC"/>
      </a:lt2>
      <a:accent1>
        <a:srgbClr val="5000BB"/>
      </a:accent1>
      <a:accent2>
        <a:srgbClr val="1769E4"/>
      </a:accent2>
      <a:accent3>
        <a:srgbClr val="0093F4"/>
      </a:accent3>
      <a:accent4>
        <a:srgbClr val="F4006A"/>
      </a:accent4>
      <a:accent5>
        <a:srgbClr val="FF7800"/>
      </a:accent5>
      <a:accent6>
        <a:srgbClr val="FFD900"/>
      </a:accent6>
      <a:hlink>
        <a:srgbClr val="1769E4"/>
      </a:hlink>
      <a:folHlink>
        <a:srgbClr val="5000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rgbClr val="0093D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93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051F1C00-0832-41F5-9BED-D3F7C3A38766}" vid="{A7CDC979-2C23-486C-93BF-D4231D2A2B69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0929C3A754CF43B7C02C0FE7027396" ma:contentTypeVersion="13" ma:contentTypeDescription="Create a new document." ma:contentTypeScope="" ma:versionID="1e986a2c586164528adb3e5ba2a73422">
  <xsd:schema xmlns:xsd="http://www.w3.org/2001/XMLSchema" xmlns:xs="http://www.w3.org/2001/XMLSchema" xmlns:p="http://schemas.microsoft.com/office/2006/metadata/properties" xmlns:ns2="9f213735-647e-4055-b2f6-806a3bc24aa2" xmlns:ns3="023a3b55-a3a9-4936-b751-2843bc8fac37" targetNamespace="http://schemas.microsoft.com/office/2006/metadata/properties" ma:root="true" ma:fieldsID="854a288528c9940577ec7b0cb4f5de20" ns2:_="" ns3:_="">
    <xsd:import namespace="9f213735-647e-4055-b2f6-806a3bc24aa2"/>
    <xsd:import namespace="023a3b55-a3a9-4936-b751-2843bc8fac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13735-647e-4055-b2f6-806a3bc24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d740e45-edbc-4b34-a7ce-d5d5491cb8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3a3b55-a3a9-4936-b751-2843bc8fac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0c666a3-b0e1-49b8-ae6e-fac11bc14eaa}" ma:internalName="TaxCatchAll" ma:showField="CatchAllData" ma:web="023a3b55-a3a9-4936-b751-2843bc8fac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3a3b55-a3a9-4936-b751-2843bc8fac37" xsi:nil="true"/>
    <lcf76f155ced4ddcb4097134ff3c332f xmlns="9f213735-647e-4055-b2f6-806a3bc24aa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5C20F7-3C1F-40EF-A7F4-DE723E5C81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213735-647e-4055-b2f6-806a3bc24aa2"/>
    <ds:schemaRef ds:uri="023a3b55-a3a9-4936-b751-2843bc8fac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E17F4A-A57F-4611-824F-0340DEF43F0F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9f213735-647e-4055-b2f6-806a3bc24aa2"/>
    <ds:schemaRef ds:uri="023a3b55-a3a9-4936-b751-2843bc8fac37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98C71BE-C29F-4727-A2CD-64892706DD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VIRIDIEN_16x9_2024_IMGv1</Template>
  <TotalTime>4836</TotalTime>
  <Words>477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Aptos</vt:lpstr>
      <vt:lpstr>Arial</vt:lpstr>
      <vt:lpstr>Calibri</vt:lpstr>
      <vt:lpstr>Flama Book</vt:lpstr>
      <vt:lpstr>FlamaCond Book</vt:lpstr>
      <vt:lpstr>Segoe UI Light</vt:lpstr>
      <vt:lpstr>Segoe UI Semilight</vt:lpstr>
      <vt:lpstr>Wingdings</vt:lpstr>
      <vt:lpstr>3_VIRIDIEN_Theme</vt:lpstr>
      <vt:lpstr>Processing Basic</vt:lpstr>
      <vt:lpstr>Processing Subheading</vt:lpstr>
      <vt:lpstr>Processing no footer</vt:lpstr>
      <vt:lpstr>VIRIDIEN_Theme - End Slides</vt:lpstr>
      <vt:lpstr>Viridien’s Hackathon Challenge</vt:lpstr>
      <vt:lpstr>Meet the Viridien Team</vt:lpstr>
      <vt:lpstr>Viridien</vt:lpstr>
      <vt:lpstr>The Context</vt:lpstr>
      <vt:lpstr>The Data</vt:lpstr>
      <vt:lpstr>Toggle (Satellite)</vt:lpstr>
      <vt:lpstr>Toggle (Lidar)</vt:lpstr>
      <vt:lpstr>The Challenge</vt:lpstr>
      <vt:lpstr>What we’re looking for</vt:lpstr>
      <vt:lpstr>Good luck!!</vt:lpstr>
    </vt:vector>
  </TitlesOfParts>
  <Company>CGG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Morris, Meg</dc:creator>
  <cp:lastModifiedBy>Fernandes, Leander</cp:lastModifiedBy>
  <cp:revision>97</cp:revision>
  <dcterms:created xsi:type="dcterms:W3CDTF">2024-06-10T15:20:33Z</dcterms:created>
  <dcterms:modified xsi:type="dcterms:W3CDTF">2025-02-28T11:33:26Z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0x010100D80929C3A754CF43B7C02C0FE7027396</vt:lpwstr>
  </property>
  <property fmtid="{D5CDD505-2E9C-101B-9397-08002B2CF9AE}" pid="3" name="MSIP_Label_69f2e423-f69f-4daa-b354-a88a3242e671_Enabled">
    <vt:lpwstr>true</vt:lpwstr>
  </property>
  <property fmtid="{D5CDD505-2E9C-101B-9397-08002B2CF9AE}" pid="4" name="MSIP_Label_69f2e423-f69f-4daa-b354-a88a3242e671_SetDate">
    <vt:lpwstr>2023-07-19T13:39:54Z</vt:lpwstr>
  </property>
  <property fmtid="{D5CDD505-2E9C-101B-9397-08002B2CF9AE}" pid="5" name="MSIP_Label_69f2e423-f69f-4daa-b354-a88a3242e671_Method">
    <vt:lpwstr>Privileged</vt:lpwstr>
  </property>
  <property fmtid="{D5CDD505-2E9C-101B-9397-08002B2CF9AE}" pid="6" name="MSIP_Label_69f2e423-f69f-4daa-b354-a88a3242e671_Name">
    <vt:lpwstr>CGG Internal</vt:lpwstr>
  </property>
  <property fmtid="{D5CDD505-2E9C-101B-9397-08002B2CF9AE}" pid="7" name="MSIP_Label_69f2e423-f69f-4daa-b354-a88a3242e671_SiteId">
    <vt:lpwstr>307ea682-75e1-4701-a114-6c42f9ff0d24</vt:lpwstr>
  </property>
  <property fmtid="{D5CDD505-2E9C-101B-9397-08002B2CF9AE}" pid="8" name="MSIP_Label_69f2e423-f69f-4daa-b354-a88a3242e671_ActionId">
    <vt:lpwstr>1e1e4a4e-c2b4-4c43-b9f2-6e45632e15aa</vt:lpwstr>
  </property>
  <property fmtid="{D5CDD505-2E9C-101B-9397-08002B2CF9AE}" pid="9" name="MSIP_Label_69f2e423-f69f-4daa-b354-a88a3242e671_ContentBits">
    <vt:lpwstr>0</vt:lpwstr>
  </property>
</Properties>
</file>